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Roboto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099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/>
            </a:lvl1pPr>
            <a:lvl2pPr marL="457200" marR="0" lvl="1" indent="0" algn="l" rtl="0">
              <a:spcBef>
                <a:spcPts val="0"/>
              </a:spcBef>
              <a:buChar char="○"/>
              <a:defRPr/>
            </a:lvl2pPr>
            <a:lvl3pPr marL="914400" marR="0" lvl="2" indent="0" algn="l" rtl="0">
              <a:spcBef>
                <a:spcPts val="0"/>
              </a:spcBef>
              <a:buChar char="■"/>
              <a:defRPr/>
            </a:lvl3pPr>
            <a:lvl4pPr marL="1371600" marR="0" lvl="3" indent="0" algn="l" rtl="0">
              <a:spcBef>
                <a:spcPts val="0"/>
              </a:spcBef>
              <a:buChar char="●"/>
              <a:defRPr/>
            </a:lvl4pPr>
            <a:lvl5pPr marL="1828800" marR="0" lvl="4" indent="0" algn="l" rtl="0">
              <a:spcBef>
                <a:spcPts val="0"/>
              </a:spcBef>
              <a:buChar char="○"/>
              <a:defRPr/>
            </a:lvl5pPr>
            <a:lvl6pPr marL="2286000" marR="0" lvl="5" indent="0" algn="l" rtl="0">
              <a:spcBef>
                <a:spcPts val="0"/>
              </a:spcBef>
              <a:buChar char="■"/>
              <a:defRPr/>
            </a:lvl6pPr>
            <a:lvl7pPr marL="2743200" marR="0" lvl="6" indent="0" algn="l" rtl="0">
              <a:spcBef>
                <a:spcPts val="0"/>
              </a:spcBef>
              <a:buChar char="●"/>
              <a:defRPr/>
            </a:lvl7pPr>
            <a:lvl8pPr marL="3200400" marR="0" lvl="7" indent="0" algn="l" rtl="0">
              <a:spcBef>
                <a:spcPts val="0"/>
              </a:spcBef>
              <a:buChar char="○"/>
              <a:defRPr/>
            </a:lvl8pPr>
            <a:lvl9pPr marL="3657600" marR="0" lvl="8" indent="0" algn="l" rtl="0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4413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667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216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5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88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19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303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512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9724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87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73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●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lt2"/>
                </a:solidFill>
              </a:rPr>
              <a:t>‹#›</a:t>
            </a:fld>
            <a:endParaRPr lang="en-US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riram@ece.utexa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52374" y="117450"/>
            <a:ext cx="9091500" cy="9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Phase I Funding Proposal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1469375" y="2940218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IEEE Central Texas Section</a:t>
            </a:r>
          </a:p>
          <a:p>
            <a:pPr marL="0" marR="0" lvl="0" indent="0" algn="ctr" rtl="0">
              <a:spcBef>
                <a:spcPts val="64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Fall Planning Meeting </a:t>
            </a:r>
            <a:r>
              <a:rPr lang="en-US" sz="32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</a:p>
          <a:p>
            <a:pPr marL="0" marR="0" lvl="0" indent="0" algn="ctr" rtl="0">
              <a:spcBef>
                <a:spcPts val="64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320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San Marcos, Texas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sp>
        <p:nvSpPr>
          <p:cNvPr id="67" name="Shape 67"/>
          <p:cNvSpPr txBox="1"/>
          <p:nvPr/>
        </p:nvSpPr>
        <p:spPr>
          <a:xfrm>
            <a:off x="9" y="4885294"/>
            <a:ext cx="6666900" cy="171600"/>
          </a:xfrm>
          <a:prstGeom prst="rect">
            <a:avLst/>
          </a:prstGeom>
          <a:noFill/>
          <a:ln>
            <a:noFill/>
          </a:ln>
        </p:spPr>
        <p:txBody>
          <a:bodyPr wrap="square" lIns="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r>
              <a:rPr lang="en-US" sz="180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Adviser: Sriram Vishwanath, </a:t>
            </a:r>
            <a:r>
              <a:rPr lang="en-US" sz="1800" i="0" u="sng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sriram@ece.utexas.edu</a:t>
            </a: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 l="17184" t="23312" r="14648" b="39049"/>
          <a:stretch/>
        </p:blipFill>
        <p:spPr>
          <a:xfrm>
            <a:off x="1455512" y="1004374"/>
            <a:ext cx="6232972" cy="193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Conclusion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CTS funding is crucial f</a:t>
            </a: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 non-corporate sponsored events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member engagement and recruitment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Branch Overview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09937" y="1238437"/>
            <a:ext cx="4690200" cy="297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SzPct val="100000"/>
              <a:buFont typeface="Roboto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New Building, New Goals!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SzPct val="100000"/>
              <a:buFont typeface="Roboto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cooperation with society chapters: ComSoc, CS, PES, RAS, HKN, and WECE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SzPct val="100000"/>
              <a:buFont typeface="Roboto"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 retention and active membership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262" y="1271434"/>
            <a:ext cx="2971799" cy="29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Branch Executive Officers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218700" y="1217962"/>
            <a:ext cx="8706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Ali de Jong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Chair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Taylor Zhao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Vice Chair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Yuriy Minin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Executive Director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Shariq Memon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Corporate Director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Isabelle Villamiel, 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Treasurer</a:t>
            </a:r>
          </a:p>
          <a:p>
            <a:pPr marL="342900" marR="0" lvl="0" indent="-342900" algn="ctr" rtl="0">
              <a:spcBef>
                <a:spcPts val="184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 officers serve terms of one school year.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Budget and Costs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2921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Major source of funds: corporate support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 sources include student organization grants and the Central Texas Section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Some costs recouped through participation fees and other charges (ex: </a:t>
            </a: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T-shirt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Sales)</a:t>
            </a:r>
          </a:p>
          <a:p>
            <a:pPr marL="342900" marR="0" lvl="0" indent="-292100" algn="l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Expected expenditures ~$</a:t>
            </a: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,000 for all activities during </a:t>
            </a: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2017 </a:t>
            </a:r>
            <a:r>
              <a:rPr lang="en-US" sz="2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Previous CTS Contributions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228600" y="1153421"/>
            <a:ext cx="8610600" cy="373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Last year’s CTS Phase I funding:</a:t>
            </a:r>
          </a:p>
          <a:p>
            <a:pPr marL="342900" marR="0" lvl="0" indent="-368617" algn="l" rtl="0">
              <a:lnSpc>
                <a:spcPct val="90000"/>
              </a:lnSpc>
              <a:spcBef>
                <a:spcPts val="519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IEEE Welcome Week ($400)</a:t>
            </a:r>
          </a:p>
          <a:p>
            <a:pPr marL="342900" marR="0" lvl="0" indent="-368617" algn="l" rtl="0">
              <a:lnSpc>
                <a:spcPct val="90000"/>
              </a:lnSpc>
              <a:spcBef>
                <a:spcPts val="519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Leadership Retreats ($300)</a:t>
            </a:r>
          </a:p>
          <a:p>
            <a:pPr marL="342900" marR="0" lvl="0" indent="-368617" algn="l" rtl="0">
              <a:lnSpc>
                <a:spcPct val="90000"/>
              </a:lnSpc>
              <a:spcBef>
                <a:spcPts val="519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SPAX </a:t>
            </a: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($300)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2590800" y="4767262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0" y="20122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IEEE Welcome Week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56300" y="1018325"/>
            <a:ext cx="8987700" cy="368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Events to kick off the school year and get new members involved</a:t>
            </a:r>
          </a:p>
          <a:p>
            <a:pPr marL="342900" marR="0" lvl="0" indent="-3175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Dodgeball,  Super Smash Bros Tournament , Pizza Panel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2590800" y="4934775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t="8551" b="5508"/>
          <a:stretch/>
        </p:blipFill>
        <p:spPr>
          <a:xfrm>
            <a:off x="1874675" y="2386925"/>
            <a:ext cx="5135724" cy="248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Leadership Retreat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368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Fall Retreat: Team building, Planning for the year</a:t>
            </a:r>
          </a:p>
          <a:p>
            <a:pPr marL="342900" marR="0" lvl="0" indent="-3175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Spring </a:t>
            </a: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Retreat: Express interest in greater involvement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2590800" y="4934775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175" y="2063701"/>
            <a:ext cx="4697650" cy="264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SPAX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368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175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Opportunity for students to hear from industry professionals and professors about the non-technical side of industry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2590800" y="4934775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l="9690" t="7183"/>
          <a:stretch/>
        </p:blipFill>
        <p:spPr>
          <a:xfrm>
            <a:off x="2473350" y="1921475"/>
            <a:ext cx="4197299" cy="279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i="0" u="none" strike="noStrike" cap="none">
                <a:solidFill>
                  <a:srgbClr val="FCA62B"/>
                </a:solidFill>
                <a:latin typeface="Roboto"/>
                <a:ea typeface="Roboto"/>
                <a:cs typeface="Roboto"/>
                <a:sym typeface="Roboto"/>
              </a:rPr>
              <a:t>CTS Commitment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57200" y="1126462"/>
            <a:ext cx="8229600" cy="368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Request for 201</a:t>
            </a: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$1,000:</a:t>
            </a:r>
          </a:p>
          <a:p>
            <a:pPr marL="342900" marR="0" lvl="0" indent="-3810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IEEE Welcome Week ($400)</a:t>
            </a:r>
          </a:p>
          <a:p>
            <a:pPr marL="342900" marR="0" lvl="0" indent="-3810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Leadership Retreats ($300)</a:t>
            </a:r>
          </a:p>
          <a:p>
            <a:pPr marL="342900" marR="0" lvl="0" indent="-381000" algn="l" rtl="0">
              <a:spcBef>
                <a:spcPts val="480"/>
              </a:spcBef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SPAX </a:t>
            </a:r>
            <a:r>
              <a:rPr lang="en-US" sz="30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($300</a:t>
            </a: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2590800" y="4934775"/>
            <a:ext cx="3962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IEEE Student Branch at The University of Texas at Austin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360</Words>
  <Application>Microsoft Office PowerPoint</Application>
  <PresentationFormat>On-screen Show (16:9)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Roboto</vt:lpstr>
      <vt:lpstr>Calibri</vt:lpstr>
      <vt:lpstr>Simple Dark</vt:lpstr>
      <vt:lpstr>Phase I Funding Proposal</vt:lpstr>
      <vt:lpstr>Branch Overview</vt:lpstr>
      <vt:lpstr>Branch Executive Officers</vt:lpstr>
      <vt:lpstr>Budget and Costs</vt:lpstr>
      <vt:lpstr>Previous CTS Contributions</vt:lpstr>
      <vt:lpstr>IEEE Welcome Week</vt:lpstr>
      <vt:lpstr>Leadership Retreat</vt:lpstr>
      <vt:lpstr>SPAX</vt:lpstr>
      <vt:lpstr>CTS Commitment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I Funding Proposal</dc:title>
  <dc:creator>Larson, Lawrence</dc:creator>
  <cp:lastModifiedBy>Larson, Lawrence</cp:lastModifiedBy>
  <cp:revision>3</cp:revision>
  <dcterms:modified xsi:type="dcterms:W3CDTF">2017-09-16T18:44:18Z</dcterms:modified>
</cp:coreProperties>
</file>